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14.xml" ContentType="application/vnd.openxmlformats-officedocument.presentationml.notesSlide+xml"/>
  <Override PartName="/ppt/theme/theme2.xml" ContentType="application/vnd.openxmlformats-officedocument.theme+xml"/>
  <Override PartName="/ppt/notesSlides/notesSlide11.xml" ContentType="application/vnd.openxmlformats-officedocument.presentationml.notesSlid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notesSlides/notesSlide9.xml" ContentType="application/vnd.openxmlformats-officedocument.presentationml.notesSlide+xml"/>
  <Override PartName="/ppt/slides/slide1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notesSlides/notesSlide7.xml" ContentType="application/vnd.openxmlformats-officedocument.presentationml.notesSlide+xml"/>
  <Override PartName="/ppt/notesSlides/notesSlide4.xml" ContentType="application/vnd.openxmlformats-officedocument.presentationml.notes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slideLayouts/slideLayout4.xml" ContentType="application/vnd.openxmlformats-officedocument.presentationml.slideLayout+xml"/>
  <Override PartName="/ppt/notesSlides/notesSlide5.xml" ContentType="application/vnd.openxmlformats-officedocument.presentationml.notesSlide+xml"/>
  <Override PartName="/ppt/slideLayouts/slideLayout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Override PartName="/ppt/notesSlides/notesSlide10.xml" ContentType="application/vnd.openxmlformats-officedocument.presentationml.notesSlide+xml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  <Default Extension="gif" ContentType="image/gif"/>
  <Override PartName="/ppt/slideLayouts/slideLayout12.xml" ContentType="application/vnd.openxmlformats-officedocument.presentationml.slideLayout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notesMasterIdLst>
    <p:notesMasterId r:id="rId17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56" d="100"/>
          <a:sy n="56" d="100"/>
        </p:scale>
        <p:origin x="-142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viewProps" Target="viewProps.xml"/><Relationship Id="rId4" Type="http://schemas.openxmlformats.org/officeDocument/2006/relationships/slide" Target="slides/slide3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19" Type="http://schemas.openxmlformats.org/officeDocument/2006/relationships/presProps" Target="pres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C1221C-9234-D840-ACBE-09A2960E5626}" type="datetimeFigureOut">
              <a:rPr lang="en-US" smtClean="0"/>
              <a:t>9/22/08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6EFB00-87E1-1C44-889C-65FCF8D35B1A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D296830-4E45-464C-9B55-7FC54E3578A6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1638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A712914-62CF-E540-9667-70C0D061F14F}" type="slidenum">
              <a:rPr lang="en-US"/>
              <a:pPr/>
              <a:t>11</a:t>
            </a:fld>
            <a:endParaRPr lang="en-US" dirty="0"/>
          </a:p>
        </p:txBody>
      </p:sp>
      <p:sp>
        <p:nvSpPr>
          <p:cNvPr id="4710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4E58B2E-6A8E-9B43-B759-F255E9B2D216}" type="slidenum">
              <a:rPr lang="en-US"/>
              <a:pPr/>
              <a:t>12</a:t>
            </a:fld>
            <a:endParaRPr lang="en-US" dirty="0"/>
          </a:p>
        </p:txBody>
      </p:sp>
      <p:sp>
        <p:nvSpPr>
          <p:cNvPr id="4915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814306-DAB1-D94A-8DA9-7E60F3C76BE0}" type="slidenum">
              <a:rPr lang="en-US"/>
              <a:pPr/>
              <a:t>13</a:t>
            </a:fld>
            <a:endParaRPr lang="en-US" dirty="0"/>
          </a:p>
        </p:txBody>
      </p:sp>
      <p:sp>
        <p:nvSpPr>
          <p:cNvPr id="5120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30764B7-430C-E144-B7DF-7CFCA6906107}" type="slidenum">
              <a:rPr lang="en-US"/>
              <a:pPr/>
              <a:t>14</a:t>
            </a:fld>
            <a:endParaRPr lang="en-US" dirty="0"/>
          </a:p>
        </p:txBody>
      </p:sp>
      <p:sp>
        <p:nvSpPr>
          <p:cNvPr id="5325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9D34151-349B-6C41-A0C3-099F7F559152}" type="slidenum">
              <a:rPr lang="en-US"/>
              <a:pPr/>
              <a:t>15</a:t>
            </a:fld>
            <a:endParaRPr lang="en-US" dirty="0"/>
          </a:p>
        </p:txBody>
      </p:sp>
      <p:sp>
        <p:nvSpPr>
          <p:cNvPr id="5529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9691A71-7B1D-E44F-A45E-B4C33CEF15FF}" type="slidenum">
              <a:rPr lang="en-US"/>
              <a:pPr/>
              <a:t>2</a:t>
            </a:fld>
            <a:endParaRPr lang="en-US" dirty="0"/>
          </a:p>
        </p:txBody>
      </p:sp>
      <p:sp>
        <p:nvSpPr>
          <p:cNvPr id="1843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D6BC03C-FACE-144F-96A9-F62461268CCC}" type="slidenum">
              <a:rPr lang="en-US"/>
              <a:pPr/>
              <a:t>3</a:t>
            </a:fld>
            <a:endParaRPr lang="en-US" dirty="0"/>
          </a:p>
        </p:txBody>
      </p:sp>
      <p:sp>
        <p:nvSpPr>
          <p:cNvPr id="2048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BF84FA4-FDD9-1F42-A325-B3756E123D22}" type="slidenum">
              <a:rPr lang="en-US"/>
              <a:pPr/>
              <a:t>5</a:t>
            </a:fld>
            <a:endParaRPr lang="en-US" dirty="0"/>
          </a:p>
        </p:txBody>
      </p:sp>
      <p:sp>
        <p:nvSpPr>
          <p:cNvPr id="2253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9ED213E-56EE-B044-9B87-57F6EB986DA4}" type="slidenum">
              <a:rPr lang="en-US"/>
              <a:pPr/>
              <a:t>6</a:t>
            </a:fld>
            <a:endParaRPr lang="en-US" dirty="0"/>
          </a:p>
        </p:txBody>
      </p:sp>
      <p:sp>
        <p:nvSpPr>
          <p:cNvPr id="2457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0B19AB5-C47D-C548-AACB-6A88F8439FFF}" type="slidenum">
              <a:rPr lang="en-US"/>
              <a:pPr/>
              <a:t>7</a:t>
            </a:fld>
            <a:endParaRPr lang="en-US" dirty="0"/>
          </a:p>
        </p:txBody>
      </p:sp>
      <p:sp>
        <p:nvSpPr>
          <p:cNvPr id="2662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ACE649-2BBF-3C4D-8EDE-1298154A12CB}" type="slidenum">
              <a:rPr lang="en-US"/>
              <a:pPr/>
              <a:t>8</a:t>
            </a:fld>
            <a:endParaRPr lang="en-US" dirty="0"/>
          </a:p>
        </p:txBody>
      </p:sp>
      <p:sp>
        <p:nvSpPr>
          <p:cNvPr id="2867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79DE6E9-5188-3645-9245-13A6D51E4295}" type="slidenum">
              <a:rPr lang="en-US"/>
              <a:pPr/>
              <a:t>9</a:t>
            </a:fld>
            <a:endParaRPr lang="en-US" dirty="0"/>
          </a:p>
        </p:txBody>
      </p:sp>
      <p:sp>
        <p:nvSpPr>
          <p:cNvPr id="3072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C55D093-7889-9E40-8DC0-FC0229E178F8}" type="slidenum">
              <a:rPr lang="en-US"/>
              <a:pPr/>
              <a:t>10</a:t>
            </a:fld>
            <a:endParaRPr lang="en-US" dirty="0"/>
          </a:p>
        </p:txBody>
      </p:sp>
      <p:sp>
        <p:nvSpPr>
          <p:cNvPr id="3686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461247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0" y="4953000"/>
            <a:ext cx="9144000" cy="45291"/>
            <a:chOff x="0" y="1613647"/>
            <a:chExt cx="9144000" cy="4529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14800" y="1572768"/>
            <a:ext cx="4910328" cy="2130552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800" b="1" kern="1200">
                <a:solidFill>
                  <a:schemeClr val="tx1"/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14800" y="3711388"/>
            <a:ext cx="4910328" cy="886968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3E12D-49EE-574B-9E82-0C617206B6F7}" type="datetimeFigureOut">
              <a:rPr lang="en-US" smtClean="0"/>
              <a:t>9/22/08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B93A9-DE17-42E8-A366-46C30944BF19}" type="slidenum">
              <a:rPr smtClean="0"/>
              <a:pPr/>
              <a:t>‹#›</a:t>
            </a:fld>
            <a:endParaRPr/>
          </a:p>
        </p:txBody>
      </p:sp>
      <p:sp>
        <p:nvSpPr>
          <p:cNvPr id="20" name="Oval 19"/>
          <p:cNvSpPr>
            <a:spLocks noChangeAspect="1"/>
          </p:cNvSpPr>
          <p:nvPr/>
        </p:nvSpPr>
        <p:spPr>
          <a:xfrm>
            <a:off x="121024" y="85165"/>
            <a:ext cx="4433047" cy="4433047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400000" scaled="0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chilly" dir="t">
              <a:rot lat="0" lon="0" rev="16800000"/>
            </a:lightRig>
          </a:scene3d>
          <a:sp3d>
            <a:bevelT w="127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4" name="Oval 33"/>
          <p:cNvSpPr/>
          <p:nvPr/>
        </p:nvSpPr>
        <p:spPr>
          <a:xfrm>
            <a:off x="179294" y="112058"/>
            <a:ext cx="4201255" cy="4201255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38100" dist="12700" dir="27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5" name="Oval 34"/>
          <p:cNvSpPr/>
          <p:nvPr/>
        </p:nvSpPr>
        <p:spPr>
          <a:xfrm>
            <a:off x="264460" y="138952"/>
            <a:ext cx="3988777" cy="4056383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38100" dist="12700" dir="27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7" name="Oval 36"/>
          <p:cNvSpPr/>
          <p:nvPr/>
        </p:nvSpPr>
        <p:spPr>
          <a:xfrm>
            <a:off x="264460" y="138953"/>
            <a:ext cx="3897026" cy="3897026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127000" dist="63500" dir="162000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1178859"/>
            <a:ext cx="9144000" cy="45291"/>
            <a:chOff x="0" y="1613647"/>
            <a:chExt cx="9144000" cy="45291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/>
          <p:cNvGrpSpPr/>
          <p:nvPr/>
        </p:nvGrpSpPr>
        <p:grpSpPr>
          <a:xfrm>
            <a:off x="0" y="5715000"/>
            <a:ext cx="9144000" cy="45291"/>
            <a:chOff x="0" y="1613647"/>
            <a:chExt cx="9144000" cy="45291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0"/>
            <a:ext cx="3581400" cy="1252538"/>
          </a:xfrm>
        </p:spPr>
        <p:txBody>
          <a:bodyPr anchor="b">
            <a:normAutofit/>
          </a:bodyPr>
          <a:lstStyle>
            <a:lvl1pPr algn="l"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895600"/>
            <a:ext cx="3581400" cy="2438400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3E12D-49EE-574B-9E82-0C617206B6F7}" type="datetimeFigureOut">
              <a:rPr lang="en-US" smtClean="0"/>
              <a:t>9/22/08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5B5C3-A33B-A84C-9A45-6E0F946D1ED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4285131" y="1116106"/>
            <a:ext cx="4724400" cy="4724400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400000" scaled="0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chilly" dir="t">
              <a:rot lat="0" lon="0" rev="16800000"/>
            </a:lightRig>
          </a:scene3d>
          <a:sp3d>
            <a:bevelT w="127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3386" y="1148001"/>
            <a:ext cx="4434840" cy="4434987"/>
          </a:xfrm>
          <a:prstGeom prst="ellipse">
            <a:avLst/>
          </a:prstGeom>
          <a:effectLst>
            <a:innerShdw blurRad="63500" dist="50800" dir="18900000">
              <a:prstClr val="black">
                <a:alpha val="30000"/>
              </a:prstClr>
            </a:inn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None/>
              <a:defRPr sz="1800" b="1" kern="1200">
                <a:solidFill>
                  <a:schemeClr val="tx1"/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3E12D-49EE-574B-9E82-0C617206B6F7}" type="datetimeFigureOut">
              <a:rPr lang="en-US" smtClean="0"/>
              <a:t>9/22/08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5B5C3-A33B-A84C-9A45-6E0F946D1EDA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6500" y="609600"/>
            <a:ext cx="15875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629400" cy="5516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56499" y="6356350"/>
            <a:ext cx="1148229" cy="365125"/>
          </a:xfrm>
        </p:spPr>
        <p:txBody>
          <a:bodyPr/>
          <a:lstStyle/>
          <a:p>
            <a:fld id="{71F3E12D-49EE-574B-9E82-0C617206B6F7}" type="datetimeFigureOut">
              <a:rPr lang="en-US" smtClean="0"/>
              <a:t>9/22/08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5B5C3-A33B-A84C-9A45-6E0F946D1EDA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 rot="5400000">
            <a:off x="4065260" y="3406355"/>
            <a:ext cx="6858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20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3E12D-49EE-574B-9E82-0C617206B6F7}" type="datetimeFigureOut">
              <a:rPr lang="en-US" smtClean="0"/>
              <a:t>9/22/08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5B5C3-A33B-A84C-9A45-6E0F946D1EDA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7" name="Group 10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>
            <a:off x="0" y="1461247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9"/>
          <p:cNvGrpSpPr/>
          <p:nvPr/>
        </p:nvGrpSpPr>
        <p:grpSpPr>
          <a:xfrm>
            <a:off x="0" y="4953000"/>
            <a:ext cx="9144000" cy="45291"/>
            <a:chOff x="0" y="1613647"/>
            <a:chExt cx="9144000" cy="4529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65376" y="1573306"/>
            <a:ext cx="3653117" cy="2133600"/>
          </a:xfrm>
        </p:spPr>
        <p:txBody>
          <a:bodyPr anchor="b" anchorCtr="0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65376" y="3998259"/>
            <a:ext cx="3653117" cy="883024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3E12D-49EE-574B-9E82-0C617206B6F7}" type="datetimeFigureOut">
              <a:rPr lang="en-US" smtClean="0"/>
              <a:t>9/22/08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16" name="Oval 15"/>
          <p:cNvSpPr>
            <a:spLocks noChangeAspect="1"/>
          </p:cNvSpPr>
          <p:nvPr/>
        </p:nvSpPr>
        <p:spPr>
          <a:xfrm>
            <a:off x="134471" y="685800"/>
            <a:ext cx="5268049" cy="5268049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400000" scaled="0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chilly" dir="t">
              <a:rot lat="0" lon="0" rev="16800000"/>
            </a:lightRig>
          </a:scene3d>
          <a:sp3d>
            <a:bevelT w="127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7" name="Oval 16"/>
          <p:cNvSpPr/>
          <p:nvPr/>
        </p:nvSpPr>
        <p:spPr>
          <a:xfrm>
            <a:off x="229676" y="712694"/>
            <a:ext cx="4983480" cy="4983480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38100" dist="12700" dir="27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" name="Picture Placeholder 24"/>
          <p:cNvSpPr>
            <a:spLocks noGrp="1"/>
          </p:cNvSpPr>
          <p:nvPr>
            <p:ph type="pic" sz="quarter" idx="13"/>
          </p:nvPr>
        </p:nvSpPr>
        <p:spPr>
          <a:xfrm>
            <a:off x="241232" y="716992"/>
            <a:ext cx="4906459" cy="4852935"/>
          </a:xfrm>
          <a:prstGeom prst="ellipse">
            <a:avLst/>
          </a:prstGeom>
          <a:effectLst>
            <a:innerShdw blurRad="63500" dist="50800" dir="16200000">
              <a:prstClr val="black">
                <a:alpha val="30000"/>
              </a:prstClr>
            </a:innerShdw>
          </a:effectLst>
        </p:spPr>
        <p:txBody>
          <a:bodyPr>
            <a:normAutofit/>
          </a:bodyPr>
          <a:lstStyle>
            <a:lvl1pPr algn="r">
              <a:buNone/>
              <a:defRPr sz="1800"/>
            </a:lvl1pPr>
          </a:lstStyle>
          <a:p>
            <a:r>
              <a:rPr lang="en-US" dirty="0" smtClean="0"/>
              <a:t>Click icon to add picture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33600"/>
            <a:ext cx="8228013" cy="1362075"/>
          </a:xfrm>
        </p:spPr>
        <p:txBody>
          <a:bodyPr anchor="b" anchorCtr="0">
            <a:normAutofit/>
          </a:bodyPr>
          <a:lstStyle>
            <a:lvl1pPr algn="ctr">
              <a:defRPr sz="48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29013"/>
            <a:ext cx="8228013" cy="1347787"/>
          </a:xfrm>
        </p:spPr>
        <p:txBody>
          <a:bodyPr anchor="t" anchorCtr="0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3E12D-49EE-574B-9E82-0C617206B6F7}" type="datetimeFigureOut">
              <a:rPr lang="en-US" smtClean="0"/>
              <a:t>9/22/08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5B5C3-A33B-A84C-9A45-6E0F946D1EDA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7" name="Group 7"/>
          <p:cNvGrpSpPr/>
          <p:nvPr/>
        </p:nvGrpSpPr>
        <p:grpSpPr>
          <a:xfrm>
            <a:off x="0" y="1447800"/>
            <a:ext cx="9144000" cy="45291"/>
            <a:chOff x="0" y="1613647"/>
            <a:chExt cx="9144000" cy="45291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10"/>
          <p:cNvGrpSpPr/>
          <p:nvPr/>
        </p:nvGrpSpPr>
        <p:grpSpPr>
          <a:xfrm>
            <a:off x="0" y="4939553"/>
            <a:ext cx="9144000" cy="45291"/>
            <a:chOff x="0" y="1613647"/>
            <a:chExt cx="9144000" cy="45291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057401"/>
            <a:ext cx="3931920" cy="398032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4880" y="2057401"/>
            <a:ext cx="3931920" cy="398032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3E12D-49EE-574B-9E82-0C617206B6F7}" type="datetimeFigureOut">
              <a:rPr lang="en-US" smtClean="0"/>
              <a:t>9/22/08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5B5C3-A33B-A84C-9A45-6E0F946D1EDA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8" name="Group 16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18" name="Straight Connector 1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34670"/>
            <a:ext cx="3931920" cy="744071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514600"/>
            <a:ext cx="3931920" cy="352312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734670"/>
            <a:ext cx="3931920" cy="744071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514600"/>
            <a:ext cx="3931920" cy="352312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3E12D-49EE-574B-9E82-0C617206B6F7}" type="datetimeFigureOut">
              <a:rPr lang="en-US" smtClean="0"/>
              <a:t>9/22/08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5B5C3-A33B-A84C-9A45-6E0F946D1ED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3E12D-49EE-574B-9E82-0C617206B6F7}" type="datetimeFigureOut">
              <a:rPr lang="en-US" smtClean="0"/>
              <a:t>9/22/08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5B5C3-A33B-A84C-9A45-6E0F946D1EDA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6" name="Group 6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3E12D-49EE-574B-9E82-0C617206B6F7}" type="datetimeFigureOut">
              <a:rPr lang="en-US" smtClean="0"/>
              <a:t>9/22/08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5B5C3-A33B-A84C-9A45-6E0F946D1ED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658906"/>
            <a:ext cx="3602039" cy="1162050"/>
          </a:xfrm>
        </p:spPr>
        <p:txBody>
          <a:bodyPr anchor="b">
            <a:normAutofit/>
          </a:bodyPr>
          <a:lstStyle>
            <a:lvl1pPr algn="ctr"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3388" y="273051"/>
            <a:ext cx="4206240" cy="57785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1905001"/>
            <a:ext cx="3602039" cy="3733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3E12D-49EE-574B-9E82-0C617206B6F7}" type="datetimeFigureOut">
              <a:rPr lang="en-US" smtClean="0"/>
              <a:t>9/22/08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5B5C3-A33B-A84C-9A45-6E0F946D1ED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57401"/>
            <a:ext cx="8229600" cy="3962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71129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F3E12D-49EE-574B-9E82-0C617206B6F7}" type="datetimeFigureOut">
              <a:rPr lang="en-US" smtClean="0"/>
              <a:t>9/22/08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672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D5B5C3-A33B-A84C-9A45-6E0F946D1EDA}" type="slidenum">
              <a:rPr lang="en-US" smtClean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  <p:sldLayoutId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8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"/>
        <a:defRPr sz="24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ct val="20000"/>
        </a:spcBef>
        <a:buClr>
          <a:schemeClr val="accent2"/>
        </a:buClr>
        <a:buSzPct val="90000"/>
        <a:buFont typeface="Wingdings" pitchFamily="2" charset="2"/>
        <a:buChar char=""/>
        <a:defRPr sz="22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"/>
        <a:defRPr sz="20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ct val="20000"/>
        </a:spcBef>
        <a:buClr>
          <a:schemeClr val="accent2"/>
        </a:buClr>
        <a:buSzPct val="90000"/>
        <a:buFont typeface="Wingdings" pitchFamily="2" charset="2"/>
        <a:buChar char=""/>
        <a:defRPr sz="18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"/>
        <a:defRPr sz="18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12" descr="GoldFleurDeLi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81400" y="457200"/>
            <a:ext cx="47625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13" descr="GoldFleurDeLi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04800" y="457200"/>
            <a:ext cx="47625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14" descr="GoldFleurDeLil"/>
          <p:cNvPicPr>
            <a:picLocks noChangeAspect="1" noChangeArrowheads="1"/>
          </p:cNvPicPr>
          <p:nvPr/>
        </p:nvPicPr>
        <p:blipFill>
          <a:blip r:embed="rId3"/>
          <a:srcRect r="66400" b="-28000"/>
          <a:stretch>
            <a:fillRect/>
          </a:stretch>
        </p:blipFill>
        <p:spPr bwMode="auto">
          <a:xfrm>
            <a:off x="7467600" y="457200"/>
            <a:ext cx="1676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63" name="Text Box 15"/>
          <p:cNvSpPr txBox="1">
            <a:spLocks noChangeArrowheads="1"/>
          </p:cNvSpPr>
          <p:nvPr/>
        </p:nvSpPr>
        <p:spPr bwMode="auto">
          <a:xfrm>
            <a:off x="1066800" y="1371600"/>
            <a:ext cx="7315200" cy="37496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blurRad="63500" dist="38099" dir="2700000" algn="ctr" rotWithShape="0">
              <a:schemeClr val="accent1">
                <a:alpha val="74998"/>
              </a:scheme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8000" b="1" i="1" dirty="0">
                <a:solidFill>
                  <a:srgbClr val="DAB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lboDisplay" pitchFamily="2" charset="0"/>
              </a:rPr>
              <a:t>The Age of </a:t>
            </a:r>
            <a:br>
              <a:rPr lang="en-US" sz="8000" b="1" i="1" dirty="0">
                <a:solidFill>
                  <a:srgbClr val="DAB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lboDisplay" pitchFamily="2" charset="0"/>
              </a:rPr>
            </a:br>
            <a:r>
              <a:rPr lang="en-US" sz="8000" b="1" i="1" dirty="0">
                <a:solidFill>
                  <a:srgbClr val="DAB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lboDisplay" pitchFamily="2" charset="0"/>
              </a:rPr>
              <a:t>Reason &amp; </a:t>
            </a:r>
            <a:br>
              <a:rPr lang="en-US" sz="8000" b="1" i="1" dirty="0">
                <a:solidFill>
                  <a:srgbClr val="DAB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lboDisplay" pitchFamily="2" charset="0"/>
              </a:rPr>
            </a:br>
            <a:r>
              <a:rPr lang="en-US" sz="8000" b="1" i="1" dirty="0">
                <a:solidFill>
                  <a:srgbClr val="DAB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lboDisplay" pitchFamily="2" charset="0"/>
              </a:rPr>
              <a:t>Enlightenment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2"/>
          <p:cNvSpPr txBox="1">
            <a:spLocks noChangeArrowheads="1"/>
          </p:cNvSpPr>
          <p:nvPr/>
        </p:nvSpPr>
        <p:spPr bwMode="auto">
          <a:xfrm>
            <a:off x="152400" y="152400"/>
            <a:ext cx="8763000" cy="7016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 b="1" dirty="0">
                <a:solidFill>
                  <a:schemeClr val="tx2"/>
                </a:solidFill>
                <a:latin typeface="BilboDisplay" pitchFamily="2" charset="0"/>
              </a:rPr>
              <a:t>Private Collections</a:t>
            </a:r>
            <a:endParaRPr lang="en-US" sz="4000" b="1" dirty="0">
              <a:latin typeface="BilboDisplay" pitchFamily="2" charset="0"/>
            </a:endParaRPr>
          </a:p>
        </p:txBody>
      </p:sp>
      <p:sp>
        <p:nvSpPr>
          <p:cNvPr id="56323" name="Text Box 3"/>
          <p:cNvSpPr txBox="1">
            <a:spLocks noChangeArrowheads="1"/>
          </p:cNvSpPr>
          <p:nvPr/>
        </p:nvSpPr>
        <p:spPr bwMode="auto">
          <a:xfrm>
            <a:off x="762000" y="5897563"/>
            <a:ext cx="7696200" cy="5794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200" b="1" dirty="0">
                <a:solidFill>
                  <a:srgbClr val="F8F8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lboDisplay" pitchFamily="2" charset="0"/>
              </a:rPr>
              <a:t>The Origins of Modern Museums.</a:t>
            </a:r>
          </a:p>
        </p:txBody>
      </p:sp>
      <p:pic>
        <p:nvPicPr>
          <p:cNvPr id="35844" name="Picture 5" descr="Picture in 2035enlightenment11"/>
          <p:cNvPicPr>
            <a:picLocks noChangeAspect="1" noChangeArrowheads="1"/>
          </p:cNvPicPr>
          <p:nvPr/>
        </p:nvPicPr>
        <p:blipFill>
          <a:blip r:embed="rId3">
            <a:lum bright="-12000" contrast="6000"/>
          </a:blip>
          <a:srcRect t="1659" b="2176"/>
          <a:stretch>
            <a:fillRect/>
          </a:stretch>
        </p:blipFill>
        <p:spPr bwMode="auto">
          <a:xfrm>
            <a:off x="1828800" y="1219200"/>
            <a:ext cx="5638800" cy="4419600"/>
          </a:xfrm>
          <a:prstGeom prst="rect">
            <a:avLst/>
          </a:prstGeom>
          <a:noFill/>
          <a:ln w="2857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152400" y="152400"/>
            <a:ext cx="8763000" cy="7016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 b="1" dirty="0">
                <a:solidFill>
                  <a:schemeClr val="tx2"/>
                </a:solidFill>
                <a:latin typeface="BilboDisplay" pitchFamily="2" charset="0"/>
              </a:rPr>
              <a:t>Centers of the Enlightenment</a:t>
            </a:r>
            <a:endParaRPr lang="en-US" sz="4000" b="1" dirty="0">
              <a:latin typeface="BilboDisplay" pitchFamily="2" charset="0"/>
            </a:endParaRPr>
          </a:p>
        </p:txBody>
      </p:sp>
      <p:pic>
        <p:nvPicPr>
          <p:cNvPr id="46083" name="Picture 6" descr="map-Centers of the Enlightenment-1"/>
          <p:cNvPicPr>
            <a:picLocks noChangeAspect="1" noChangeArrowheads="1"/>
          </p:cNvPicPr>
          <p:nvPr/>
        </p:nvPicPr>
        <p:blipFill>
          <a:blip r:embed="rId3">
            <a:lum bright="-12000" contrast="18000"/>
          </a:blip>
          <a:srcRect l="2415" r="940"/>
          <a:stretch>
            <a:fillRect/>
          </a:stretch>
        </p:blipFill>
        <p:spPr bwMode="auto">
          <a:xfrm>
            <a:off x="1066800" y="1143000"/>
            <a:ext cx="7162800" cy="538321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2"/>
          <p:cNvSpPr txBox="1">
            <a:spLocks noChangeArrowheads="1"/>
          </p:cNvSpPr>
          <p:nvPr/>
        </p:nvSpPr>
        <p:spPr bwMode="auto">
          <a:xfrm>
            <a:off x="152400" y="152400"/>
            <a:ext cx="8763000" cy="6413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 dirty="0">
                <a:solidFill>
                  <a:schemeClr val="tx2"/>
                </a:solidFill>
                <a:latin typeface="BilboDisplay" pitchFamily="2" charset="0"/>
              </a:rPr>
              <a:t>The Characteristics of the Enlightenment</a:t>
            </a:r>
            <a:endParaRPr lang="en-US" sz="3600" b="1" dirty="0">
              <a:latin typeface="BilboDisplay" pitchFamily="2" charset="0"/>
            </a:endParaRPr>
          </a:p>
        </p:txBody>
      </p:sp>
      <p:sp>
        <p:nvSpPr>
          <p:cNvPr id="71683" name="Text Box 3"/>
          <p:cNvSpPr txBox="1">
            <a:spLocks noChangeArrowheads="1"/>
          </p:cNvSpPr>
          <p:nvPr/>
        </p:nvSpPr>
        <p:spPr bwMode="auto">
          <a:xfrm>
            <a:off x="685800" y="1281112"/>
            <a:ext cx="8229600" cy="353943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579438" indent="-579438">
              <a:spcBef>
                <a:spcPct val="50000"/>
              </a:spcBef>
              <a:buClr>
                <a:schemeClr val="folHlink"/>
              </a:buClr>
              <a:buSzPct val="90000"/>
              <a:buFont typeface="Arial" charset="0"/>
              <a:buAutoNum type="arabicPeriod"/>
              <a:defRPr/>
            </a:pPr>
            <a:r>
              <a:rPr lang="en-US" sz="3200" b="1" dirty="0">
                <a:solidFill>
                  <a:srgbClr val="F8F8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lboDisplay" pitchFamily="2" charset="0"/>
              </a:rPr>
              <a:t>Rationalism</a:t>
            </a:r>
            <a:r>
              <a:rPr lang="en-US" sz="3200" b="1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lboDisplay" pitchFamily="2" charset="0"/>
              </a:rPr>
              <a:t> </a:t>
            </a:r>
            <a:r>
              <a:rPr lang="en-US" sz="3200" b="1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lboDisplay" pitchFamily="2" charset="0"/>
                <a:sym typeface="Wingdings" charset="2"/>
              </a:rPr>
              <a:t>– reason/logic is arbiter of all things.</a:t>
            </a:r>
            <a:endParaRPr lang="en-US" sz="3200" b="1" dirty="0" smtClean="0">
              <a:solidFill>
                <a:srgbClr val="F8F8F8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ilboDisplay" pitchFamily="2" charset="0"/>
            </a:endParaRPr>
          </a:p>
          <a:p>
            <a:pPr marL="579438" indent="-579438">
              <a:spcBef>
                <a:spcPct val="50000"/>
              </a:spcBef>
              <a:buClr>
                <a:schemeClr val="folHlink"/>
              </a:buClr>
              <a:buSzPct val="90000"/>
              <a:buFont typeface="Arial" charset="0"/>
              <a:buAutoNum type="arabicPeriod"/>
              <a:defRPr/>
            </a:pPr>
            <a:r>
              <a:rPr lang="en-US" sz="3200" b="1" dirty="0">
                <a:solidFill>
                  <a:srgbClr val="F8F8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lboDisplay" pitchFamily="2" charset="0"/>
              </a:rPr>
              <a:t>Cosmology</a:t>
            </a:r>
            <a:r>
              <a:rPr lang="en-US" sz="3200" b="1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lboDisplay" pitchFamily="2" charset="0"/>
              </a:rPr>
              <a:t> </a:t>
            </a:r>
            <a:r>
              <a:rPr lang="en-US" sz="3200" b="1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lboDisplay" pitchFamily="2" charset="0"/>
                <a:sym typeface="Wingdings" charset="2"/>
              </a:rPr>
              <a:t>– a new concept of man within the universe.</a:t>
            </a:r>
          </a:p>
          <a:p>
            <a:pPr marL="579438" indent="-579438">
              <a:spcBef>
                <a:spcPct val="50000"/>
              </a:spcBef>
              <a:buClr>
                <a:schemeClr val="folHlink"/>
              </a:buClr>
              <a:buSzPct val="90000"/>
              <a:buFont typeface="Arial" charset="0"/>
              <a:buAutoNum type="arabicPeriod"/>
              <a:defRPr/>
            </a:pPr>
            <a:r>
              <a:rPr lang="en-US" sz="3200" b="1" dirty="0">
                <a:solidFill>
                  <a:srgbClr val="F8F8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lboDisplay" pitchFamily="2" charset="0"/>
                <a:sym typeface="Wingdings" charset="2"/>
              </a:rPr>
              <a:t>Secularism</a:t>
            </a:r>
            <a:r>
              <a:rPr lang="en-US" sz="3200" b="1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lboDisplay" pitchFamily="2" charset="0"/>
                <a:sym typeface="Wingdings" charset="2"/>
              </a:rPr>
              <a:t> – application of science to religion and politics.</a:t>
            </a:r>
            <a:endParaRPr lang="en-US" sz="3200" b="1" dirty="0">
              <a:solidFill>
                <a:srgbClr val="F8F8F8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ilboDisplay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 Box 2"/>
          <p:cNvSpPr txBox="1">
            <a:spLocks noChangeArrowheads="1"/>
          </p:cNvSpPr>
          <p:nvPr/>
        </p:nvSpPr>
        <p:spPr bwMode="auto">
          <a:xfrm>
            <a:off x="152400" y="152400"/>
            <a:ext cx="8763000" cy="6413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 dirty="0">
                <a:solidFill>
                  <a:schemeClr val="tx2"/>
                </a:solidFill>
                <a:latin typeface="BilboDisplay" pitchFamily="2" charset="0"/>
              </a:rPr>
              <a:t>The Characteristics of the Enlightenment</a:t>
            </a:r>
            <a:endParaRPr lang="en-US" sz="3600" b="1" dirty="0">
              <a:latin typeface="BilboDisplay" pitchFamily="2" charset="0"/>
            </a:endParaRPr>
          </a:p>
        </p:txBody>
      </p:sp>
      <p:sp>
        <p:nvSpPr>
          <p:cNvPr id="227331" name="Text Box 3"/>
          <p:cNvSpPr txBox="1">
            <a:spLocks noChangeArrowheads="1"/>
          </p:cNvSpPr>
          <p:nvPr/>
        </p:nvSpPr>
        <p:spPr bwMode="auto">
          <a:xfrm>
            <a:off x="838200" y="1382713"/>
            <a:ext cx="7696200" cy="498598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marL="579438" indent="-579438">
              <a:spcBef>
                <a:spcPct val="50000"/>
              </a:spcBef>
              <a:buClr>
                <a:schemeClr val="folHlink"/>
              </a:buClr>
              <a:buSzPct val="90000"/>
              <a:buFont typeface="Arial" charset="0"/>
              <a:buAutoNum type="arabicPeriod" startAt="4"/>
              <a:defRPr/>
            </a:pPr>
            <a:r>
              <a:rPr lang="en-US" sz="3200" b="1" dirty="0">
                <a:solidFill>
                  <a:srgbClr val="F8F8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lboDisplay" pitchFamily="2" charset="0"/>
              </a:rPr>
              <a:t>Scientific Method</a:t>
            </a:r>
          </a:p>
          <a:p>
            <a:pPr marL="1311275" lvl="1" indent="-457200">
              <a:spcBef>
                <a:spcPct val="50000"/>
              </a:spcBef>
              <a:buClr>
                <a:schemeClr val="accent2"/>
              </a:buClr>
              <a:buSzPct val="90000"/>
              <a:buFont typeface="Wingdings" charset="2"/>
              <a:buChar char="§"/>
              <a:defRPr/>
            </a:pPr>
            <a:r>
              <a:rPr lang="en-US" sz="2800" b="1" dirty="0">
                <a:solidFill>
                  <a:srgbClr val="F8F8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lboDisplay" pitchFamily="2" charset="0"/>
              </a:rPr>
              <a:t>Mathematical analysis</a:t>
            </a:r>
          </a:p>
          <a:p>
            <a:pPr marL="1311275" lvl="1" indent="-457200">
              <a:spcBef>
                <a:spcPct val="50000"/>
              </a:spcBef>
              <a:buClr>
                <a:schemeClr val="accent2"/>
              </a:buClr>
              <a:buSzPct val="90000"/>
              <a:buFont typeface="Wingdings" charset="2"/>
              <a:buChar char="§"/>
              <a:defRPr/>
            </a:pPr>
            <a:r>
              <a:rPr lang="en-US" sz="2800" b="1" dirty="0">
                <a:solidFill>
                  <a:srgbClr val="F8F8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lboDisplay" pitchFamily="2" charset="0"/>
              </a:rPr>
              <a:t>Experimentation</a:t>
            </a:r>
          </a:p>
          <a:p>
            <a:pPr marL="1311275" lvl="1" indent="-457200">
              <a:spcBef>
                <a:spcPct val="50000"/>
              </a:spcBef>
              <a:buClr>
                <a:schemeClr val="accent2"/>
              </a:buClr>
              <a:buSzPct val="90000"/>
              <a:buFont typeface="Wingdings" charset="2"/>
              <a:buChar char="§"/>
              <a:defRPr/>
            </a:pPr>
            <a:r>
              <a:rPr lang="en-US" sz="2800" b="1" dirty="0">
                <a:solidFill>
                  <a:srgbClr val="F8F8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lboDisplay" pitchFamily="2" charset="0"/>
              </a:rPr>
              <a:t>Inductive reasoning.</a:t>
            </a:r>
          </a:p>
          <a:p>
            <a:pPr marL="579438" indent="-579438">
              <a:spcBef>
                <a:spcPct val="50000"/>
              </a:spcBef>
              <a:buClr>
                <a:schemeClr val="folHlink"/>
              </a:buClr>
              <a:buSzPct val="90000"/>
              <a:buFont typeface="+mj-lt"/>
              <a:buAutoNum type="arabicPeriod" startAt="4"/>
              <a:defRPr/>
            </a:pPr>
            <a:r>
              <a:rPr lang="en-US" sz="3200" b="1" dirty="0">
                <a:solidFill>
                  <a:srgbClr val="F8F8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lboDisplay" pitchFamily="2" charset="0"/>
              </a:rPr>
              <a:t>Utilitarianism</a:t>
            </a:r>
            <a:r>
              <a:rPr lang="en-US" sz="3200" b="1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lboDisplay" pitchFamily="2" charset="0"/>
              </a:rPr>
              <a:t> </a:t>
            </a:r>
            <a:r>
              <a:rPr lang="en-US" sz="3200" b="1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lboDisplay" pitchFamily="2" charset="0"/>
                <a:sym typeface="Wingdings" charset="2"/>
              </a:rPr>
              <a:t>– the greatest good for the greatest number</a:t>
            </a:r>
          </a:p>
          <a:p>
            <a:pPr marL="579438" indent="-579438">
              <a:spcBef>
                <a:spcPct val="50000"/>
              </a:spcBef>
              <a:buClr>
                <a:schemeClr val="folHlink"/>
              </a:buClr>
              <a:buSzPct val="90000"/>
              <a:buFont typeface="Wingdings" charset="2"/>
              <a:buAutoNum type="arabicPeriod" startAt="4"/>
              <a:defRPr/>
            </a:pPr>
            <a:r>
              <a:rPr lang="en-US" sz="3200" b="1" dirty="0">
                <a:solidFill>
                  <a:srgbClr val="F8F8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lboDisplay" pitchFamily="2" charset="0"/>
                <a:sym typeface="Wingdings" charset="2"/>
              </a:rPr>
              <a:t>Tolerance</a:t>
            </a:r>
            <a:r>
              <a:rPr lang="en-US" sz="3200" b="1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lboDisplay" pitchFamily="2" charset="0"/>
                <a:sym typeface="Wingdings" charset="2"/>
              </a:rPr>
              <a:t> – no opinion is worth burning your neighbor for</a:t>
            </a:r>
            <a:r>
              <a:rPr lang="en-US" sz="3200" b="1" i="1" dirty="0">
                <a:solidFill>
                  <a:srgbClr val="F8F8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lboDisplay" pitchFamily="2" charset="0"/>
                <a:sym typeface="Wingdings" charset="2"/>
              </a:rPr>
              <a:t>.</a:t>
            </a:r>
            <a:endParaRPr lang="en-US" sz="3200" b="1" i="1" dirty="0">
              <a:solidFill>
                <a:srgbClr val="F8F8F8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ilboDisplay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152400" y="152400"/>
            <a:ext cx="8763000" cy="6413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 dirty="0">
                <a:solidFill>
                  <a:schemeClr val="tx2"/>
                </a:solidFill>
                <a:latin typeface="BilboDisplay" pitchFamily="2" charset="0"/>
              </a:rPr>
              <a:t>The Characteristics of the Enlightenment</a:t>
            </a:r>
            <a:endParaRPr lang="en-US" sz="3600" b="1" dirty="0">
              <a:latin typeface="BilboDisplay" pitchFamily="2" charset="0"/>
            </a:endParaRPr>
          </a:p>
        </p:txBody>
      </p:sp>
      <p:sp>
        <p:nvSpPr>
          <p:cNvPr id="229379" name="Text Box 3"/>
          <p:cNvSpPr txBox="1">
            <a:spLocks noChangeArrowheads="1"/>
          </p:cNvSpPr>
          <p:nvPr/>
        </p:nvSpPr>
        <p:spPr bwMode="auto">
          <a:xfrm>
            <a:off x="685800" y="1281112"/>
            <a:ext cx="8229600" cy="55768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579438" indent="-579438">
              <a:spcBef>
                <a:spcPct val="50000"/>
              </a:spcBef>
              <a:buClr>
                <a:schemeClr val="folHlink"/>
              </a:buClr>
              <a:buSzPct val="90000"/>
              <a:buFont typeface="Arial" charset="0"/>
              <a:buAutoNum type="arabicPeriod" startAt="7"/>
              <a:defRPr/>
            </a:pPr>
            <a:r>
              <a:rPr lang="en-US" sz="3200" b="1" dirty="0">
                <a:solidFill>
                  <a:srgbClr val="F8F8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lboDisplay" pitchFamily="2" charset="0"/>
              </a:rPr>
              <a:t>Optimism &amp; Self-Confidence</a:t>
            </a:r>
          </a:p>
          <a:p>
            <a:pPr marL="1311275" lvl="1" indent="-457200">
              <a:spcBef>
                <a:spcPct val="50000"/>
              </a:spcBef>
              <a:buClr>
                <a:schemeClr val="accent2"/>
              </a:buClr>
              <a:buSzPct val="90000"/>
              <a:buFont typeface="Wingdings" charset="2"/>
              <a:buChar char="§"/>
              <a:defRPr/>
            </a:pPr>
            <a:r>
              <a:rPr lang="en-US" sz="2800" b="1" dirty="0">
                <a:solidFill>
                  <a:srgbClr val="F8F8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lboDisplay" pitchFamily="2" charset="0"/>
              </a:rPr>
              <a:t>The belief that man is intrinsically good.</a:t>
            </a:r>
          </a:p>
          <a:p>
            <a:pPr marL="1311275" lvl="1" indent="-457200">
              <a:spcBef>
                <a:spcPct val="50000"/>
              </a:spcBef>
              <a:buClr>
                <a:schemeClr val="accent2"/>
              </a:buClr>
              <a:buSzPct val="90000"/>
              <a:buFont typeface="Wingdings" charset="2"/>
              <a:buChar char="§"/>
              <a:defRPr/>
            </a:pPr>
            <a:r>
              <a:rPr lang="en-US" sz="2800" b="1" dirty="0">
                <a:solidFill>
                  <a:srgbClr val="F8F8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lboDisplay" pitchFamily="2" charset="0"/>
              </a:rPr>
              <a:t>The belief in social progress.</a:t>
            </a:r>
          </a:p>
          <a:p>
            <a:pPr marL="579438" indent="-579438">
              <a:spcBef>
                <a:spcPct val="50000"/>
              </a:spcBef>
              <a:buClr>
                <a:schemeClr val="folHlink"/>
              </a:buClr>
              <a:buSzPct val="90000"/>
              <a:buFont typeface="+mj-lt"/>
              <a:buAutoNum type="arabicPeriod" startAt="7"/>
              <a:defRPr/>
            </a:pPr>
            <a:r>
              <a:rPr lang="en-US" sz="3200" b="1" dirty="0">
                <a:solidFill>
                  <a:srgbClr val="F8F8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lboDisplay" pitchFamily="2" charset="0"/>
              </a:rPr>
              <a:t>Freedom</a:t>
            </a:r>
          </a:p>
          <a:p>
            <a:pPr marL="1311275" lvl="1" indent="-457200">
              <a:spcBef>
                <a:spcPct val="50000"/>
              </a:spcBef>
              <a:buClr>
                <a:schemeClr val="accent2"/>
              </a:buClr>
              <a:buSzPct val="90000"/>
              <a:buFont typeface="Wingdings" charset="2"/>
              <a:buChar char="§"/>
              <a:defRPr/>
            </a:pPr>
            <a:r>
              <a:rPr lang="en-US" sz="2800" b="1" dirty="0">
                <a:solidFill>
                  <a:srgbClr val="F8F8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lboDisplay" pitchFamily="2" charset="0"/>
              </a:rPr>
              <a:t>Of thought and expression.</a:t>
            </a:r>
          </a:p>
          <a:p>
            <a:pPr marL="1311275" lvl="1" indent="-457200">
              <a:spcBef>
                <a:spcPct val="50000"/>
              </a:spcBef>
              <a:buClr>
                <a:schemeClr val="accent2"/>
              </a:buClr>
              <a:buSzPct val="90000"/>
              <a:buFont typeface="Wingdings" charset="2"/>
              <a:buChar char="§"/>
              <a:defRPr/>
            </a:pPr>
            <a:r>
              <a:rPr lang="en-US" sz="2800" b="1" dirty="0">
                <a:solidFill>
                  <a:srgbClr val="F8F8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lboDisplay" pitchFamily="2" charset="0"/>
              </a:rPr>
              <a:t>Bring liberty to all men (modern battle against absolutism).</a:t>
            </a:r>
          </a:p>
          <a:p>
            <a:pPr marL="579438" indent="-579438">
              <a:spcBef>
                <a:spcPct val="50000"/>
              </a:spcBef>
              <a:buClr>
                <a:schemeClr val="folHlink"/>
              </a:buClr>
              <a:buSzPct val="90000"/>
              <a:buFont typeface="Wingdings" charset="2"/>
              <a:buAutoNum type="arabicPeriod" startAt="7"/>
              <a:defRPr/>
            </a:pPr>
            <a:r>
              <a:rPr lang="en-US" sz="2800" b="1" dirty="0">
                <a:solidFill>
                  <a:srgbClr val="F8F8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lboDisplay" pitchFamily="2" charset="0"/>
              </a:rPr>
              <a:t>Education of the Masses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 Box 2"/>
          <p:cNvSpPr txBox="1">
            <a:spLocks noChangeArrowheads="1"/>
          </p:cNvSpPr>
          <p:nvPr/>
        </p:nvSpPr>
        <p:spPr bwMode="auto">
          <a:xfrm>
            <a:off x="152400" y="152400"/>
            <a:ext cx="8763000" cy="6413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 dirty="0">
                <a:solidFill>
                  <a:schemeClr val="tx2"/>
                </a:solidFill>
                <a:latin typeface="BilboDisplay" pitchFamily="2" charset="0"/>
              </a:rPr>
              <a:t>The Characteristics of the Enlightenment</a:t>
            </a:r>
            <a:endParaRPr lang="en-US" sz="3600" b="1" dirty="0">
              <a:latin typeface="BilboDisplay" pitchFamily="2" charset="0"/>
            </a:endParaRPr>
          </a:p>
        </p:txBody>
      </p:sp>
      <p:sp>
        <p:nvSpPr>
          <p:cNvPr id="231427" name="Text Box 3"/>
          <p:cNvSpPr txBox="1">
            <a:spLocks noChangeArrowheads="1"/>
          </p:cNvSpPr>
          <p:nvPr/>
        </p:nvSpPr>
        <p:spPr bwMode="auto">
          <a:xfrm>
            <a:off x="685800" y="1350963"/>
            <a:ext cx="8229600" cy="486287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marL="579438" indent="-579438">
              <a:spcBef>
                <a:spcPct val="50000"/>
              </a:spcBef>
              <a:buClr>
                <a:schemeClr val="folHlink"/>
              </a:buClr>
              <a:buSzPct val="90000"/>
              <a:buFont typeface="+mj-lt"/>
              <a:buAutoNum type="arabicPeriod" startAt="10"/>
              <a:defRPr/>
            </a:pPr>
            <a:r>
              <a:rPr lang="en-US" sz="3200" b="1" dirty="0">
                <a:solidFill>
                  <a:srgbClr val="F8F8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lboDisplay" pitchFamily="2" charset="0"/>
              </a:rPr>
              <a:t>Legal Reforms</a:t>
            </a:r>
          </a:p>
          <a:p>
            <a:pPr marL="1311275" lvl="1" indent="-457200">
              <a:spcBef>
                <a:spcPct val="50000"/>
              </a:spcBef>
              <a:buClr>
                <a:schemeClr val="accent2"/>
              </a:buClr>
              <a:buSzPct val="90000"/>
              <a:buFont typeface="Wingdings" charset="2"/>
              <a:buChar char="§"/>
              <a:defRPr/>
            </a:pPr>
            <a:r>
              <a:rPr lang="en-US" sz="2800" b="1" dirty="0">
                <a:solidFill>
                  <a:srgbClr val="F8F8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lboDisplay" pitchFamily="2" charset="0"/>
              </a:rPr>
              <a:t>Justice, kindness, and charity </a:t>
            </a:r>
            <a:r>
              <a:rPr lang="en-US" sz="2800" b="1" dirty="0">
                <a:solidFill>
                  <a:srgbClr val="F8F8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lboDisplay" pitchFamily="2" charset="0"/>
                <a:sym typeface="Wingdings" charset="2"/>
              </a:rPr>
              <a:t></a:t>
            </a:r>
            <a:r>
              <a:rPr lang="en-US" sz="2800" b="1" dirty="0">
                <a:solidFill>
                  <a:srgbClr val="F8F8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lboDisplay" pitchFamily="2" charset="0"/>
                <a:sym typeface="Wingdings" charset="2"/>
              </a:rPr>
              <a:t> no torture or indiscriminant incarceration.</a:t>
            </a:r>
            <a:endParaRPr lang="en-US" sz="2800" b="1" dirty="0">
              <a:solidFill>
                <a:srgbClr val="F8F8F8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ilboDisplay" pitchFamily="2" charset="0"/>
            </a:endParaRPr>
          </a:p>
          <a:p>
            <a:pPr marL="1311275" lvl="1" indent="-457200">
              <a:spcBef>
                <a:spcPct val="50000"/>
              </a:spcBef>
              <a:buClr>
                <a:schemeClr val="accent2"/>
              </a:buClr>
              <a:buSzPct val="90000"/>
              <a:buFont typeface="Wingdings" charset="2"/>
              <a:buChar char="§"/>
              <a:defRPr/>
            </a:pPr>
            <a:r>
              <a:rPr lang="en-US" sz="2800" b="1" dirty="0">
                <a:solidFill>
                  <a:srgbClr val="F8F8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lboDisplay" pitchFamily="2" charset="0"/>
              </a:rPr>
              <a:t>Due process of law. </a:t>
            </a:r>
          </a:p>
          <a:p>
            <a:pPr marL="579438" indent="-579438">
              <a:spcBef>
                <a:spcPct val="50000"/>
              </a:spcBef>
              <a:buClr>
                <a:schemeClr val="folHlink"/>
              </a:buClr>
              <a:buSzPct val="90000"/>
              <a:buFont typeface="Wingdings" charset="2"/>
              <a:buAutoNum type="arabicPeriod" startAt="10"/>
              <a:defRPr/>
            </a:pPr>
            <a:r>
              <a:rPr lang="en-US" sz="3200" b="1" dirty="0">
                <a:solidFill>
                  <a:srgbClr val="F8F8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lboDisplay" pitchFamily="2" charset="0"/>
              </a:rPr>
              <a:t>Constitutionalism</a:t>
            </a:r>
          </a:p>
          <a:p>
            <a:pPr marL="1311275" lvl="1" indent="-457200">
              <a:spcBef>
                <a:spcPct val="50000"/>
              </a:spcBef>
              <a:buClr>
                <a:schemeClr val="accent2"/>
              </a:buClr>
              <a:buSzPct val="90000"/>
              <a:buFont typeface="Wingdings" charset="2"/>
              <a:buChar char="§"/>
              <a:defRPr/>
            </a:pPr>
            <a:r>
              <a:rPr lang="en-US" sz="2800" b="1" dirty="0">
                <a:solidFill>
                  <a:srgbClr val="F8F8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lboDisplay" pitchFamily="2" charset="0"/>
              </a:rPr>
              <a:t>Written constitutions </a:t>
            </a:r>
            <a:r>
              <a:rPr lang="en-US" sz="2800" b="1" dirty="0">
                <a:solidFill>
                  <a:srgbClr val="F8F8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lboDisplay" pitchFamily="2" charset="0"/>
                <a:sym typeface="Wingdings" charset="2"/>
              </a:rPr>
              <a:t></a:t>
            </a:r>
            <a:r>
              <a:rPr lang="en-US" sz="2800" b="1" dirty="0">
                <a:solidFill>
                  <a:srgbClr val="F8F8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lboDisplay" pitchFamily="2" charset="0"/>
                <a:sym typeface="Wingdings" charset="2"/>
              </a:rPr>
              <a:t> listing citizens, rights.</a:t>
            </a:r>
          </a:p>
          <a:p>
            <a:pPr marL="579438" indent="-579438">
              <a:spcBef>
                <a:spcPct val="50000"/>
              </a:spcBef>
              <a:buClr>
                <a:schemeClr val="folHlink"/>
              </a:buClr>
              <a:buSzPct val="90000"/>
              <a:buFont typeface="+mj-lt"/>
              <a:buAutoNum type="arabicPeriod" startAt="10"/>
              <a:defRPr/>
            </a:pPr>
            <a:r>
              <a:rPr lang="en-US" sz="3200" b="1" dirty="0">
                <a:solidFill>
                  <a:srgbClr val="F8F8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lboDisplay" pitchFamily="2" charset="0"/>
              </a:rPr>
              <a:t>Cosmopolitanism.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152400" y="152400"/>
            <a:ext cx="8763000" cy="7620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400" b="1" dirty="0">
                <a:solidFill>
                  <a:schemeClr val="tx2"/>
                </a:solidFill>
                <a:latin typeface="BilboDisplay" pitchFamily="2" charset="0"/>
              </a:rPr>
              <a:t>An Overview of the 18</a:t>
            </a:r>
            <a:r>
              <a:rPr lang="en-US" sz="4400" b="1" baseline="30000" dirty="0">
                <a:solidFill>
                  <a:schemeClr val="tx2"/>
                </a:solidFill>
                <a:latin typeface="BilboDisplay" pitchFamily="2" charset="0"/>
              </a:rPr>
              <a:t>c</a:t>
            </a:r>
            <a:endParaRPr lang="en-US" sz="4400" b="1" baseline="30000" dirty="0">
              <a:latin typeface="BilboDisplay" pitchFamily="2" charset="0"/>
            </a:endParaRPr>
          </a:p>
        </p:txBody>
      </p:sp>
      <p:sp>
        <p:nvSpPr>
          <p:cNvPr id="105475" name="Text Box 3"/>
          <p:cNvSpPr txBox="1">
            <a:spLocks noChangeArrowheads="1"/>
          </p:cNvSpPr>
          <p:nvPr/>
        </p:nvSpPr>
        <p:spPr bwMode="auto">
          <a:xfrm>
            <a:off x="457200" y="990600"/>
            <a:ext cx="8610600" cy="572464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buClr>
                <a:schemeClr val="folHlink"/>
              </a:buClr>
              <a:buSzPct val="90000"/>
              <a:buFont typeface="Arial" charset="0"/>
              <a:buChar char="►"/>
              <a:defRPr/>
            </a:pPr>
            <a:r>
              <a:rPr lang="en-US" sz="36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lboDisplay" pitchFamily="2" charset="0"/>
              </a:rPr>
              <a:t> </a:t>
            </a:r>
            <a:r>
              <a:rPr lang="en-US" sz="33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lboDisplay" pitchFamily="2" charset="0"/>
              </a:rPr>
              <a:t>Political History</a:t>
            </a:r>
            <a:r>
              <a:rPr lang="en-US" sz="3300" b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lboDisplay" pitchFamily="2" charset="0"/>
              </a:rPr>
              <a:t> </a:t>
            </a:r>
            <a:r>
              <a:rPr lang="en-US" sz="3300" b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lboDisplay" pitchFamily="2" charset="0"/>
                <a:sym typeface="Wingdings" charset="2"/>
              </a:rPr>
              <a:t> - Challenge to authority of absolute monarchs/Church.</a:t>
            </a:r>
            <a:endParaRPr lang="en-US" sz="3300" b="1" dirty="0" smtClean="0">
              <a:solidFill>
                <a:srgbClr val="FFFFFF"/>
              </a:solidFill>
              <a:latin typeface="BilboDisplay" pitchFamily="2" charset="0"/>
            </a:endParaRPr>
          </a:p>
          <a:p>
            <a:pPr>
              <a:spcBef>
                <a:spcPct val="50000"/>
              </a:spcBef>
              <a:buClr>
                <a:schemeClr val="folHlink"/>
              </a:buClr>
              <a:buSzPct val="90000"/>
              <a:buFont typeface="Arial" charset="0"/>
              <a:buChar char="►"/>
              <a:defRPr/>
            </a:pPr>
            <a:r>
              <a:rPr lang="en-US" sz="33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lboDisplay" pitchFamily="2" charset="0"/>
              </a:rPr>
              <a:t> </a:t>
            </a:r>
            <a:r>
              <a:rPr lang="en-US" sz="33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lboDisplay" pitchFamily="2" charset="0"/>
              </a:rPr>
              <a:t>Intellectual History</a:t>
            </a:r>
            <a:r>
              <a:rPr lang="en-US" sz="3300" b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lboDisplay" pitchFamily="2" charset="0"/>
              </a:rPr>
              <a:t> </a:t>
            </a:r>
            <a:r>
              <a:rPr lang="en-US" sz="3300" b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lboDisplay" pitchFamily="2" charset="0"/>
                <a:sym typeface="Wingdings" charset="2"/>
              </a:rPr>
              <a:t> - Application of natural laws (Newton et al) to social order.</a:t>
            </a:r>
            <a:endParaRPr lang="en-US" sz="3300" b="1" dirty="0" smtClean="0">
              <a:solidFill>
                <a:srgbClr val="FFFFFF"/>
              </a:solidFill>
              <a:latin typeface="BilboDisplay" pitchFamily="2" charset="0"/>
            </a:endParaRPr>
          </a:p>
          <a:p>
            <a:pPr>
              <a:spcBef>
                <a:spcPct val="50000"/>
              </a:spcBef>
              <a:buClr>
                <a:schemeClr val="folHlink"/>
              </a:buClr>
              <a:buSzPct val="90000"/>
              <a:buFont typeface="Arial" charset="0"/>
              <a:buChar char="►"/>
              <a:defRPr/>
            </a:pPr>
            <a:r>
              <a:rPr lang="en-US" sz="33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lboDisplay" pitchFamily="2" charset="0"/>
              </a:rPr>
              <a:t> </a:t>
            </a:r>
            <a:r>
              <a:rPr lang="en-US" sz="33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lboDisplay" pitchFamily="2" charset="0"/>
              </a:rPr>
              <a:t>Cultural History</a:t>
            </a:r>
            <a:r>
              <a:rPr lang="en-US" sz="3300" b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lboDisplay" pitchFamily="2" charset="0"/>
              </a:rPr>
              <a:t> </a:t>
            </a:r>
            <a:r>
              <a:rPr lang="en-US" sz="3300" b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lboDisplay" pitchFamily="2" charset="0"/>
                <a:sym typeface="Wingdings" charset="2"/>
              </a:rPr>
              <a:t>– Liberal ideals</a:t>
            </a:r>
            <a:endParaRPr lang="en-US" sz="3300" b="1" dirty="0" smtClean="0">
              <a:solidFill>
                <a:srgbClr val="FFFFFF"/>
              </a:solidFill>
              <a:latin typeface="BilboDisplay" pitchFamily="2" charset="0"/>
            </a:endParaRPr>
          </a:p>
          <a:p>
            <a:pPr>
              <a:spcBef>
                <a:spcPct val="50000"/>
              </a:spcBef>
              <a:buClr>
                <a:schemeClr val="folHlink"/>
              </a:buClr>
              <a:buSzPct val="90000"/>
              <a:buFont typeface="Arial"/>
              <a:buChar char="►"/>
              <a:defRPr/>
            </a:pPr>
            <a:r>
              <a:rPr lang="en-US" sz="33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lboDisplay" pitchFamily="2" charset="0"/>
              </a:rPr>
              <a:t> </a:t>
            </a:r>
            <a:r>
              <a:rPr lang="en-US" sz="33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lboDisplay" pitchFamily="2" charset="0"/>
              </a:rPr>
              <a:t>Social History</a:t>
            </a:r>
            <a:r>
              <a:rPr lang="en-US" sz="3300" b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lboDisplay" pitchFamily="2" charset="0"/>
              </a:rPr>
              <a:t> </a:t>
            </a:r>
            <a:r>
              <a:rPr lang="en-US" sz="3300" b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lboDisplay" pitchFamily="2" charset="0"/>
                <a:sym typeface="Wingdings" charset="2"/>
              </a:rPr>
              <a:t>– Increased literacy; rise of an aristocratic (bourgeoisie class).</a:t>
            </a:r>
            <a:r>
              <a:rPr lang="en-US" sz="33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lboDisplay" pitchFamily="2" charset="0"/>
                <a:sym typeface="Wingdings" charset="2"/>
              </a:rPr>
              <a:t>    </a:t>
            </a:r>
          </a:p>
          <a:p>
            <a:pPr>
              <a:spcBef>
                <a:spcPct val="50000"/>
              </a:spcBef>
              <a:buClr>
                <a:schemeClr val="folHlink"/>
              </a:buClr>
              <a:buSzPct val="90000"/>
              <a:buFont typeface="Arial"/>
              <a:buChar char="►"/>
              <a:defRPr/>
            </a:pPr>
            <a:r>
              <a:rPr lang="en-US" sz="3300" b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lboDisplay" pitchFamily="2" charset="0"/>
                <a:sym typeface="Wingdings" charset="2"/>
              </a:rPr>
              <a:t>Economic </a:t>
            </a:r>
            <a:r>
              <a:rPr lang="en-US" sz="33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lboDisplay" pitchFamily="2" charset="0"/>
                <a:sym typeface="Wingdings" charset="2"/>
              </a:rPr>
              <a:t>History</a:t>
            </a:r>
            <a:r>
              <a:rPr lang="en-US" sz="3300" b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lboDisplay" pitchFamily="2" charset="0"/>
                <a:sym typeface="Wingdings" charset="2"/>
              </a:rPr>
              <a:t> – Mercantilism to capitalism.</a:t>
            </a:r>
            <a:endParaRPr lang="en-US" sz="3300" b="1" dirty="0">
              <a:solidFill>
                <a:srgbClr val="FFFFFF"/>
              </a:solidFill>
              <a:latin typeface="BilboDisplay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5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5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5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5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54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152400" y="152400"/>
            <a:ext cx="8763000" cy="7620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400" b="1" dirty="0">
                <a:solidFill>
                  <a:schemeClr val="tx2"/>
                </a:solidFill>
                <a:latin typeface="BilboDisplay" pitchFamily="2" charset="0"/>
              </a:rPr>
              <a:t>18</a:t>
            </a:r>
            <a:r>
              <a:rPr lang="en-US" sz="4400" b="1" baseline="30000" dirty="0">
                <a:solidFill>
                  <a:schemeClr val="tx2"/>
                </a:solidFill>
                <a:latin typeface="BilboDisplay" pitchFamily="2" charset="0"/>
              </a:rPr>
              <a:t>c</a:t>
            </a:r>
            <a:r>
              <a:rPr lang="en-US" sz="4400" b="1" dirty="0">
                <a:solidFill>
                  <a:schemeClr val="tx2"/>
                </a:solidFill>
                <a:latin typeface="BilboDisplay" pitchFamily="2" charset="0"/>
              </a:rPr>
              <a:t> Politics</a:t>
            </a:r>
            <a:endParaRPr lang="en-US" sz="4400" b="1" dirty="0">
              <a:latin typeface="BilboDisplay" pitchFamily="2" charset="0"/>
            </a:endParaRPr>
          </a:p>
        </p:txBody>
      </p:sp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609600" y="1096963"/>
            <a:ext cx="8382000" cy="55324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buClr>
                <a:schemeClr val="folHlink"/>
              </a:buClr>
              <a:buSzPct val="90000"/>
              <a:buFont typeface="Arial" charset="0"/>
              <a:buChar char="►"/>
              <a:defRPr/>
            </a:pPr>
            <a:r>
              <a:rPr lang="en-US" sz="31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lboDisplay" pitchFamily="2" charset="0"/>
              </a:rPr>
              <a:t> </a:t>
            </a:r>
            <a:r>
              <a:rPr lang="en-US" sz="3100" b="1" dirty="0">
                <a:solidFill>
                  <a:srgbClr val="FFFFFF"/>
                </a:solidFill>
                <a:latin typeface="BilboDisplay" pitchFamily="2" charset="0"/>
              </a:rPr>
              <a:t>BRITAIN</a:t>
            </a:r>
            <a:r>
              <a:rPr lang="en-US" sz="31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lboDisplay" pitchFamily="2" charset="0"/>
              </a:rPr>
              <a:t> </a:t>
            </a:r>
            <a:r>
              <a:rPr lang="en-US" sz="3100" b="1" dirty="0">
                <a:solidFill>
                  <a:srgbClr val="FFFFFF"/>
                </a:solidFill>
                <a:latin typeface="BilboDisplay" pitchFamily="2" charset="0"/>
                <a:sym typeface="Wingdings" charset="2"/>
              </a:rPr>
              <a:t></a:t>
            </a:r>
            <a:r>
              <a:rPr lang="en-US" sz="31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lboDisplay" pitchFamily="2" charset="0"/>
              </a:rPr>
              <a:t>– </a:t>
            </a:r>
            <a:r>
              <a:rPr lang="en-US" sz="31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lboDisplay" pitchFamily="2" charset="0"/>
              </a:rPr>
              <a:t>Constitutional Monarchy</a:t>
            </a:r>
            <a:br>
              <a:rPr lang="en-US" sz="31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lboDisplay" pitchFamily="2" charset="0"/>
              </a:rPr>
            </a:br>
            <a:endParaRPr lang="en-US" sz="3100" b="1" dirty="0">
              <a:solidFill>
                <a:srgbClr val="FFFF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ilboDisplay" pitchFamily="2" charset="0"/>
            </a:endParaRPr>
          </a:p>
          <a:p>
            <a:pPr>
              <a:spcBef>
                <a:spcPct val="50000"/>
              </a:spcBef>
              <a:buClr>
                <a:schemeClr val="folHlink"/>
              </a:buClr>
              <a:buSzPct val="90000"/>
              <a:buFont typeface="Arial" charset="0"/>
              <a:buChar char="►"/>
              <a:defRPr/>
            </a:pPr>
            <a:r>
              <a:rPr lang="en-US" sz="31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lboDisplay" pitchFamily="2" charset="0"/>
              </a:rPr>
              <a:t> </a:t>
            </a:r>
            <a:r>
              <a:rPr lang="en-US" sz="3100" b="1" dirty="0">
                <a:solidFill>
                  <a:srgbClr val="FFFFFF"/>
                </a:solidFill>
                <a:latin typeface="BilboDisplay" pitchFamily="2" charset="0"/>
              </a:rPr>
              <a:t>FRANCE</a:t>
            </a:r>
            <a:r>
              <a:rPr lang="en-US" sz="31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lboDisplay" pitchFamily="2" charset="0"/>
              </a:rPr>
              <a:t> </a:t>
            </a:r>
            <a:r>
              <a:rPr lang="en-US" sz="3100" b="1" dirty="0">
                <a:solidFill>
                  <a:srgbClr val="FFFFFF"/>
                </a:solidFill>
                <a:latin typeface="BilboDisplay" pitchFamily="2" charset="0"/>
                <a:sym typeface="Wingdings" charset="2"/>
              </a:rPr>
              <a:t></a:t>
            </a:r>
            <a:r>
              <a:rPr lang="en-US" sz="31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lboDisplay" pitchFamily="2" charset="0"/>
              </a:rPr>
              <a:t> </a:t>
            </a:r>
            <a:r>
              <a:rPr lang="en-US" sz="31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lboDisplay" pitchFamily="2" charset="0"/>
              </a:rPr>
              <a:t>Royal Absolutism</a:t>
            </a:r>
            <a:br>
              <a:rPr lang="en-US" sz="31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lboDisplay" pitchFamily="2" charset="0"/>
              </a:rPr>
            </a:br>
            <a:r>
              <a:rPr lang="en-US" sz="31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lboDisplay" pitchFamily="2" charset="0"/>
              </a:rPr>
              <a:t>                       (cultural and religious unity)</a:t>
            </a:r>
            <a:br>
              <a:rPr lang="en-US" sz="31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lboDisplay" pitchFamily="2" charset="0"/>
              </a:rPr>
            </a:br>
            <a:endParaRPr lang="en-US" sz="3100" b="1" dirty="0">
              <a:solidFill>
                <a:srgbClr val="FFFF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ilboDisplay" pitchFamily="2" charset="0"/>
            </a:endParaRPr>
          </a:p>
          <a:p>
            <a:pPr>
              <a:spcBef>
                <a:spcPct val="50000"/>
              </a:spcBef>
              <a:buClr>
                <a:schemeClr val="folHlink"/>
              </a:buClr>
              <a:buSzPct val="90000"/>
              <a:buFont typeface="Arial" charset="0"/>
              <a:buChar char="►"/>
              <a:defRPr/>
            </a:pPr>
            <a:r>
              <a:rPr lang="en-US" sz="31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lboDisplay" pitchFamily="2" charset="0"/>
              </a:rPr>
              <a:t> </a:t>
            </a:r>
            <a:r>
              <a:rPr lang="en-US" sz="3100" b="1" dirty="0">
                <a:solidFill>
                  <a:srgbClr val="FFFFFF"/>
                </a:solidFill>
                <a:latin typeface="BilboDisplay" pitchFamily="2" charset="0"/>
              </a:rPr>
              <a:t>PRUSSIA, HABSBURG EMPIRE,</a:t>
            </a:r>
            <a:br>
              <a:rPr lang="en-US" sz="3100" b="1" dirty="0">
                <a:solidFill>
                  <a:srgbClr val="FFFFFF"/>
                </a:solidFill>
                <a:latin typeface="BilboDisplay" pitchFamily="2" charset="0"/>
              </a:rPr>
            </a:br>
            <a:r>
              <a:rPr lang="en-US" sz="3100" b="1" dirty="0">
                <a:solidFill>
                  <a:srgbClr val="FFFFFF"/>
                </a:solidFill>
                <a:latin typeface="BilboDisplay" pitchFamily="2" charset="0"/>
              </a:rPr>
              <a:t>    RUSSIA</a:t>
            </a:r>
            <a:r>
              <a:rPr lang="en-US" sz="31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lboDisplay" pitchFamily="2" charset="0"/>
              </a:rPr>
              <a:t> </a:t>
            </a:r>
            <a:r>
              <a:rPr lang="en-US" sz="3100" b="1" dirty="0">
                <a:solidFill>
                  <a:srgbClr val="FFFFFF"/>
                </a:solidFill>
                <a:latin typeface="BilboDisplay" pitchFamily="2" charset="0"/>
                <a:sym typeface="Wingdings" charset="2"/>
              </a:rPr>
              <a:t></a:t>
            </a:r>
            <a:r>
              <a:rPr lang="en-US" sz="31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lboDisplay" pitchFamily="2" charset="0"/>
              </a:rPr>
              <a:t> </a:t>
            </a:r>
            <a:r>
              <a:rPr lang="en-US" sz="31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lboDisplay" pitchFamily="2" charset="0"/>
              </a:rPr>
              <a:t>“Enlightened Despotism”</a:t>
            </a:r>
            <a:br>
              <a:rPr lang="en-US" sz="31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lboDisplay" pitchFamily="2" charset="0"/>
              </a:rPr>
            </a:br>
            <a:endParaRPr lang="en-US" sz="3100" b="1" dirty="0">
              <a:solidFill>
                <a:srgbClr val="FFFF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ilboDisplay" pitchFamily="2" charset="0"/>
            </a:endParaRPr>
          </a:p>
          <a:p>
            <a:pPr>
              <a:spcBef>
                <a:spcPct val="50000"/>
              </a:spcBef>
              <a:buClr>
                <a:schemeClr val="folHlink"/>
              </a:buClr>
              <a:buSzPct val="90000"/>
              <a:buFont typeface="Arial" charset="0"/>
              <a:buChar char="►"/>
              <a:defRPr/>
            </a:pPr>
            <a:r>
              <a:rPr lang="en-US" sz="31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lboDisplay" pitchFamily="2" charset="0"/>
              </a:rPr>
              <a:t> </a:t>
            </a:r>
            <a:r>
              <a:rPr lang="en-US" sz="3100" b="1" dirty="0">
                <a:solidFill>
                  <a:srgbClr val="FFFFFF"/>
                </a:solidFill>
                <a:latin typeface="BilboDisplay" pitchFamily="2" charset="0"/>
              </a:rPr>
              <a:t>OTTOMAN EMPIRE</a:t>
            </a:r>
            <a:r>
              <a:rPr lang="en-US" sz="31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lboDisplay" pitchFamily="2" charset="0"/>
              </a:rPr>
              <a:t> –</a:t>
            </a:r>
            <a:r>
              <a:rPr lang="en-US" sz="3100" b="1" dirty="0">
                <a:solidFill>
                  <a:srgbClr val="FFFFFF"/>
                </a:solidFill>
                <a:latin typeface="BilboDisplay" pitchFamily="2" charset="0"/>
                <a:sym typeface="Wingdings" charset="2"/>
              </a:rPr>
              <a:t></a:t>
            </a:r>
            <a:r>
              <a:rPr lang="en-US" sz="31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lboDisplay" pitchFamily="2" charset="0"/>
              </a:rPr>
              <a:t> </a:t>
            </a:r>
            <a:r>
              <a:rPr lang="en-US" sz="31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lboDisplay" pitchFamily="2" charset="0"/>
              </a:rPr>
              <a:t>traditional</a:t>
            </a:r>
            <a:br>
              <a:rPr lang="en-US" sz="31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lboDisplay" pitchFamily="2" charset="0"/>
              </a:rPr>
            </a:br>
            <a:r>
              <a:rPr lang="en-US" sz="31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lboDisplay" pitchFamily="2" charset="0"/>
              </a:rPr>
              <a:t>                                            empire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Content Placeholder 5" descr="1797eu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76400" y="726281"/>
            <a:ext cx="5410200" cy="5861051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152400" y="152400"/>
            <a:ext cx="8763000" cy="7620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400" b="1" dirty="0">
                <a:solidFill>
                  <a:schemeClr val="tx2"/>
                </a:solidFill>
                <a:latin typeface="BilboDisplay" pitchFamily="2" charset="0"/>
              </a:rPr>
              <a:t>The Origins of Enlightenment?</a:t>
            </a:r>
            <a:endParaRPr lang="en-US" sz="4400" b="1" dirty="0">
              <a:latin typeface="BilboDisplay" pitchFamily="2" charset="0"/>
            </a:endParaRPr>
          </a:p>
        </p:txBody>
      </p:sp>
      <p:sp>
        <p:nvSpPr>
          <p:cNvPr id="74755" name="Text Box 3"/>
          <p:cNvSpPr txBox="1">
            <a:spLocks noChangeArrowheads="1"/>
          </p:cNvSpPr>
          <p:nvPr/>
        </p:nvSpPr>
        <p:spPr bwMode="auto">
          <a:xfrm>
            <a:off x="609600" y="1236663"/>
            <a:ext cx="8077200" cy="6413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buClr>
                <a:schemeClr val="folHlink"/>
              </a:buClr>
              <a:buSzPct val="90000"/>
              <a:buFont typeface="Arial" charset="0"/>
              <a:buChar char="►"/>
              <a:defRPr/>
            </a:pPr>
            <a:r>
              <a:rPr lang="en-US" sz="36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lboDisplay" pitchFamily="2" charset="0"/>
              </a:rPr>
              <a:t> </a:t>
            </a:r>
            <a:r>
              <a:rPr lang="en-US" sz="3600" b="1" u="sng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lboDisplay" pitchFamily="2" charset="0"/>
              </a:rPr>
              <a:t>SCIENTIFIC</a:t>
            </a:r>
            <a:r>
              <a:rPr lang="en-US" sz="36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lboDisplay" pitchFamily="2" charset="0"/>
              </a:rPr>
              <a:t>:</a:t>
            </a:r>
            <a:endParaRPr lang="en-US" sz="3600" b="1" dirty="0">
              <a:solidFill>
                <a:srgbClr val="FFFF66"/>
              </a:solidFill>
              <a:latin typeface="BilboDisplay" pitchFamily="2" charset="0"/>
            </a:endParaRPr>
          </a:p>
        </p:txBody>
      </p:sp>
      <p:sp>
        <p:nvSpPr>
          <p:cNvPr id="74756" name="Text Box 4"/>
          <p:cNvSpPr txBox="1">
            <a:spLocks noChangeArrowheads="1"/>
          </p:cNvSpPr>
          <p:nvPr/>
        </p:nvSpPr>
        <p:spPr bwMode="auto">
          <a:xfrm>
            <a:off x="1447800" y="2039938"/>
            <a:ext cx="7543800" cy="1066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marL="350838" indent="-350838">
              <a:spcBef>
                <a:spcPct val="50000"/>
              </a:spcBef>
              <a:buClr>
                <a:schemeClr val="accent2"/>
              </a:buClr>
              <a:buSzPct val="90000"/>
              <a:buFont typeface="PressWriter Symbols" pitchFamily="2" charset="2"/>
              <a:buChar char="e"/>
              <a:defRPr/>
            </a:pPr>
            <a:r>
              <a:rPr lang="en-US" sz="3200" b="1" dirty="0">
                <a:solidFill>
                  <a:srgbClr val="F8F8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lboDisplay" pitchFamily="2" charset="0"/>
              </a:rPr>
              <a:t>Newton’s system was synonymous</a:t>
            </a:r>
            <a:br>
              <a:rPr lang="en-US" sz="3200" b="1" dirty="0">
                <a:solidFill>
                  <a:srgbClr val="F8F8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lboDisplay" pitchFamily="2" charset="0"/>
              </a:rPr>
            </a:br>
            <a:r>
              <a:rPr lang="en-US" sz="3200" b="1" dirty="0">
                <a:solidFill>
                  <a:srgbClr val="F8F8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lboDisplay" pitchFamily="2" charset="0"/>
              </a:rPr>
              <a:t>with the empirical and the practical.</a:t>
            </a:r>
          </a:p>
        </p:txBody>
      </p:sp>
      <p:sp>
        <p:nvSpPr>
          <p:cNvPr id="74757" name="Text Box 5"/>
          <p:cNvSpPr txBox="1">
            <a:spLocks noChangeArrowheads="1"/>
          </p:cNvSpPr>
          <p:nvPr/>
        </p:nvSpPr>
        <p:spPr bwMode="auto">
          <a:xfrm>
            <a:off x="1447800" y="3322638"/>
            <a:ext cx="7543800" cy="1066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marL="350838" indent="-350838">
              <a:spcBef>
                <a:spcPct val="50000"/>
              </a:spcBef>
              <a:buClr>
                <a:schemeClr val="accent2"/>
              </a:buClr>
              <a:buSzPct val="90000"/>
              <a:buFont typeface="PressWriter Symbols" pitchFamily="2" charset="2"/>
              <a:buChar char="e"/>
              <a:defRPr/>
            </a:pPr>
            <a:r>
              <a:rPr lang="en-US" sz="3200" b="1" dirty="0">
                <a:solidFill>
                  <a:srgbClr val="F8F8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lboDisplay" pitchFamily="2" charset="0"/>
              </a:rPr>
              <a:t>Scientific laws could be expressed as </a:t>
            </a:r>
            <a:br>
              <a:rPr lang="en-US" sz="3200" b="1" dirty="0">
                <a:solidFill>
                  <a:srgbClr val="F8F8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lboDisplay" pitchFamily="2" charset="0"/>
              </a:rPr>
            </a:br>
            <a:r>
              <a:rPr lang="en-US" sz="3200" b="1" dirty="0">
                <a:solidFill>
                  <a:srgbClr val="F8F8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lboDisplay" pitchFamily="2" charset="0"/>
              </a:rPr>
              <a:t>universal mathematical formulas.</a:t>
            </a:r>
          </a:p>
        </p:txBody>
      </p:sp>
      <p:sp>
        <p:nvSpPr>
          <p:cNvPr id="74758" name="Text Box 6"/>
          <p:cNvSpPr txBox="1">
            <a:spLocks noChangeArrowheads="1"/>
          </p:cNvSpPr>
          <p:nvPr/>
        </p:nvSpPr>
        <p:spPr bwMode="auto">
          <a:xfrm>
            <a:off x="1447800" y="4618038"/>
            <a:ext cx="7543800" cy="155416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marL="350838" indent="-350838">
              <a:spcBef>
                <a:spcPct val="50000"/>
              </a:spcBef>
              <a:buClr>
                <a:schemeClr val="accent2"/>
              </a:buClr>
              <a:buSzPct val="90000"/>
              <a:buFont typeface="PressWriter Symbols" pitchFamily="2" charset="2"/>
              <a:buChar char="e"/>
              <a:defRPr/>
            </a:pPr>
            <a:r>
              <a:rPr lang="en-US" sz="3200" b="1" dirty="0">
                <a:solidFill>
                  <a:srgbClr val="F8F8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lboDisplay" pitchFamily="2" charset="0"/>
              </a:rPr>
              <a:t>Science allowed alternatives to be</a:t>
            </a:r>
            <a:br>
              <a:rPr lang="en-US" sz="3200" b="1" dirty="0">
                <a:solidFill>
                  <a:srgbClr val="F8F8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lboDisplay" pitchFamily="2" charset="0"/>
              </a:rPr>
            </a:br>
            <a:r>
              <a:rPr lang="en-US" sz="3200" b="1" dirty="0">
                <a:solidFill>
                  <a:srgbClr val="F8F8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lboDisplay" pitchFamily="2" charset="0"/>
              </a:rPr>
              <a:t>imagined in everything from politics</a:t>
            </a:r>
            <a:br>
              <a:rPr lang="en-US" sz="3200" b="1" dirty="0">
                <a:solidFill>
                  <a:srgbClr val="F8F8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lboDisplay" pitchFamily="2" charset="0"/>
              </a:rPr>
            </a:br>
            <a:r>
              <a:rPr lang="en-US" sz="3200" b="1" dirty="0">
                <a:solidFill>
                  <a:srgbClr val="F8F8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lboDisplay" pitchFamily="2" charset="0"/>
              </a:rPr>
              <a:t>to religion.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74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3000"/>
                                        <p:tgtEl>
                                          <p:spTgt spid="74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3000"/>
                                        <p:tgtEl>
                                          <p:spTgt spid="74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6" grpId="0"/>
      <p:bldP spid="74757" grpId="0"/>
      <p:bldP spid="7475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152400" y="152400"/>
            <a:ext cx="8763000" cy="7620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400" b="1" dirty="0">
                <a:solidFill>
                  <a:schemeClr val="tx2"/>
                </a:solidFill>
                <a:latin typeface="BilboDisplay" pitchFamily="2" charset="0"/>
              </a:rPr>
              <a:t>William Blake’s </a:t>
            </a:r>
            <a:r>
              <a:rPr lang="en-US" sz="4400" b="1" i="1" dirty="0">
                <a:solidFill>
                  <a:schemeClr val="tx2"/>
                </a:solidFill>
                <a:latin typeface="BilboDisplay" pitchFamily="2" charset="0"/>
              </a:rPr>
              <a:t>Newton</a:t>
            </a:r>
            <a:r>
              <a:rPr lang="en-US" sz="4400" b="1" dirty="0">
                <a:solidFill>
                  <a:schemeClr val="tx2"/>
                </a:solidFill>
                <a:latin typeface="BilboDisplay" pitchFamily="2" charset="0"/>
              </a:rPr>
              <a:t>, 1795</a:t>
            </a:r>
            <a:endParaRPr lang="en-US" sz="4400" b="1" dirty="0">
              <a:latin typeface="BilboDisplay" pitchFamily="2" charset="0"/>
            </a:endParaRPr>
          </a:p>
        </p:txBody>
      </p:sp>
      <p:pic>
        <p:nvPicPr>
          <p:cNvPr id="23555" name="Picture 4" descr="WilliamBlake-1795-Newton as a Divine Geometer"/>
          <p:cNvPicPr>
            <a:picLocks noChangeAspect="1" noChangeArrowheads="1"/>
          </p:cNvPicPr>
          <p:nvPr/>
        </p:nvPicPr>
        <p:blipFill>
          <a:blip r:embed="rId3">
            <a:lum contrast="6000"/>
          </a:blip>
          <a:srcRect/>
          <a:stretch>
            <a:fillRect/>
          </a:stretch>
        </p:blipFill>
        <p:spPr bwMode="auto">
          <a:xfrm>
            <a:off x="1176338" y="1276350"/>
            <a:ext cx="6900862" cy="5124450"/>
          </a:xfrm>
          <a:prstGeom prst="rect">
            <a:avLst/>
          </a:prstGeom>
          <a:noFill/>
          <a:ln w="9525">
            <a:solidFill>
              <a:srgbClr val="FFFF66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152400" y="152400"/>
            <a:ext cx="8763000" cy="7016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 b="1" dirty="0">
                <a:solidFill>
                  <a:schemeClr val="tx2"/>
                </a:solidFill>
                <a:latin typeface="BilboDisplay" pitchFamily="2" charset="0"/>
              </a:rPr>
              <a:t>The Royal Academy of Sciences, Paris</a:t>
            </a:r>
            <a:endParaRPr lang="en-US" sz="4000" b="1" dirty="0">
              <a:latin typeface="BilboDisplay" pitchFamily="2" charset="0"/>
            </a:endParaRPr>
          </a:p>
        </p:txBody>
      </p:sp>
      <p:pic>
        <p:nvPicPr>
          <p:cNvPr id="51204" name="Picture 4"/>
          <p:cNvPicPr>
            <a:picLocks noChangeAspect="1" noChangeArrowheads="1"/>
          </p:cNvPicPr>
          <p:nvPr/>
        </p:nvPicPr>
        <p:blipFill>
          <a:blip r:embed="rId3">
            <a:lum bright="-18000" contrast="30000"/>
          </a:blip>
          <a:srcRect l="1613" r="3548" b="53076"/>
          <a:stretch>
            <a:fillRect/>
          </a:stretch>
        </p:blipFill>
        <p:spPr bwMode="auto">
          <a:xfrm>
            <a:off x="5181600" y="2779713"/>
            <a:ext cx="3124200" cy="1944687"/>
          </a:xfrm>
          <a:prstGeom prst="rect">
            <a:avLst/>
          </a:prstGeom>
          <a:noFill/>
          <a:ln w="28575">
            <a:solidFill>
              <a:srgbClr val="FFFF66"/>
            </a:solidFill>
            <a:miter lim="800000"/>
            <a:headEnd/>
            <a:tailEnd/>
          </a:ln>
        </p:spPr>
      </p:pic>
      <p:pic>
        <p:nvPicPr>
          <p:cNvPr id="25604" name="Picture 5" descr="academie_royale_paris"/>
          <p:cNvPicPr>
            <a:picLocks noChangeAspect="1" noChangeArrowheads="1"/>
          </p:cNvPicPr>
          <p:nvPr/>
        </p:nvPicPr>
        <p:blipFill>
          <a:blip r:embed="rId4">
            <a:lum bright="-18000" contrast="30000"/>
          </a:blip>
          <a:srcRect l="4199" t="3174" r="3412" b="1587"/>
          <a:stretch>
            <a:fillRect/>
          </a:stretch>
        </p:blipFill>
        <p:spPr bwMode="auto">
          <a:xfrm>
            <a:off x="533400" y="1219200"/>
            <a:ext cx="3854450" cy="5257800"/>
          </a:xfrm>
          <a:prstGeom prst="rect">
            <a:avLst/>
          </a:prstGeom>
          <a:noFill/>
          <a:ln w="9525">
            <a:solidFill>
              <a:srgbClr val="FFFF66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152400" y="152400"/>
            <a:ext cx="8763000" cy="7016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 b="1" dirty="0">
                <a:solidFill>
                  <a:schemeClr val="tx2"/>
                </a:solidFill>
                <a:latin typeface="BilboDisplay" pitchFamily="2" charset="0"/>
              </a:rPr>
              <a:t>Zoology &amp; Biology</a:t>
            </a:r>
            <a:endParaRPr lang="en-US" sz="4000" b="1" dirty="0">
              <a:latin typeface="BilboDisplay" pitchFamily="2" charset="0"/>
            </a:endParaRPr>
          </a:p>
        </p:txBody>
      </p:sp>
      <p:pic>
        <p:nvPicPr>
          <p:cNvPr id="27651" name="Picture 4" descr="Picture in 2035enlightenment9"/>
          <p:cNvPicPr>
            <a:picLocks noChangeAspect="1" noChangeArrowheads="1"/>
          </p:cNvPicPr>
          <p:nvPr/>
        </p:nvPicPr>
        <p:blipFill>
          <a:blip r:embed="rId3">
            <a:lum bright="6000" contrast="6000"/>
          </a:blip>
          <a:srcRect l="6076" t="7745" r="4230"/>
          <a:stretch>
            <a:fillRect/>
          </a:stretch>
        </p:blipFill>
        <p:spPr bwMode="auto">
          <a:xfrm>
            <a:off x="685800" y="1676400"/>
            <a:ext cx="7848600" cy="3254375"/>
          </a:xfrm>
          <a:prstGeom prst="rect">
            <a:avLst/>
          </a:prstGeom>
          <a:noFill/>
          <a:ln w="28575">
            <a:solidFill>
              <a:srgbClr val="FFFF66"/>
            </a:solidFill>
            <a:miter lim="800000"/>
            <a:headEnd/>
            <a:tailEnd/>
          </a:ln>
        </p:spPr>
      </p:pic>
      <p:sp>
        <p:nvSpPr>
          <p:cNvPr id="54277" name="Text Box 5"/>
          <p:cNvSpPr txBox="1">
            <a:spLocks noChangeArrowheads="1"/>
          </p:cNvSpPr>
          <p:nvPr/>
        </p:nvSpPr>
        <p:spPr bwMode="auto">
          <a:xfrm>
            <a:off x="762000" y="5486400"/>
            <a:ext cx="7696200" cy="1066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200" b="1" dirty="0">
                <a:solidFill>
                  <a:srgbClr val="F8F8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lboDisplay" pitchFamily="2" charset="0"/>
              </a:rPr>
              <a:t>A dissection at the Royal Academy, London.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152400" y="152400"/>
            <a:ext cx="8763000" cy="7016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 b="1" dirty="0">
                <a:solidFill>
                  <a:schemeClr val="tx2"/>
                </a:solidFill>
                <a:latin typeface="BilboDisplay" pitchFamily="2" charset="0"/>
              </a:rPr>
              <a:t>Chemistry Labs &amp; Botany Gardens</a:t>
            </a:r>
            <a:endParaRPr lang="en-US" sz="4000" b="1" dirty="0">
              <a:latin typeface="BilboDisplay" pitchFamily="2" charset="0"/>
            </a:endParaRPr>
          </a:p>
        </p:txBody>
      </p:sp>
      <p:pic>
        <p:nvPicPr>
          <p:cNvPr id="29699" name="Picture 4" descr="Picture in 2035enlightenment8"/>
          <p:cNvPicPr>
            <a:picLocks noChangeAspect="1" noChangeArrowheads="1"/>
          </p:cNvPicPr>
          <p:nvPr/>
        </p:nvPicPr>
        <p:blipFill>
          <a:blip r:embed="rId3">
            <a:lum bright="6000" contrast="6000"/>
          </a:blip>
          <a:srcRect l="4762" t="8437" r="3079" b="5656"/>
          <a:stretch>
            <a:fillRect/>
          </a:stretch>
        </p:blipFill>
        <p:spPr bwMode="auto">
          <a:xfrm>
            <a:off x="609600" y="1905000"/>
            <a:ext cx="7924800" cy="3200400"/>
          </a:xfrm>
          <a:prstGeom prst="rect">
            <a:avLst/>
          </a:prstGeom>
          <a:noFill/>
          <a:ln w="28575">
            <a:solidFill>
              <a:srgbClr val="FFFF66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cus">
  <a:themeElements>
    <a:clrScheme name="Focus">
      <a:dk1>
        <a:sysClr val="windowText" lastClr="000000"/>
      </a:dk1>
      <a:lt1>
        <a:sysClr val="window" lastClr="FFFFFF"/>
      </a:lt1>
      <a:dk2>
        <a:srgbClr val="0064E2"/>
      </a:dk2>
      <a:lt2>
        <a:srgbClr val="B5D2F5"/>
      </a:lt2>
      <a:accent1>
        <a:srgbClr val="FFB91D"/>
      </a:accent1>
      <a:accent2>
        <a:srgbClr val="F97817"/>
      </a:accent2>
      <a:accent3>
        <a:srgbClr val="6DE304"/>
      </a:accent3>
      <a:accent4>
        <a:srgbClr val="FF0000"/>
      </a:accent4>
      <a:accent5>
        <a:srgbClr val="732BEA"/>
      </a:accent5>
      <a:accent6>
        <a:srgbClr val="C913AD"/>
      </a:accent6>
      <a:hlink>
        <a:srgbClr val="FFE400"/>
      </a:hlink>
      <a:folHlink>
        <a:srgbClr val="A3EC62"/>
      </a:folHlink>
    </a:clrScheme>
    <a:fontScheme name="Focus">
      <a:majorFont>
        <a:latin typeface="Corbel"/>
        <a:ea typeface=""/>
        <a:cs typeface=""/>
        <a:font script="Jpan" typeface="ＭＳ ゴシック"/>
      </a:majorFont>
      <a:minorFont>
        <a:latin typeface="Corbel"/>
        <a:ea typeface=""/>
        <a:cs typeface=""/>
        <a:font script="Jpan" typeface="ＭＳ ゴシック"/>
      </a:minorFont>
    </a:fontScheme>
    <a:fmtScheme name="Focus">
      <a:fillStyleLst>
        <a:solidFill>
          <a:schemeClr val="phClr"/>
        </a:solidFill>
        <a:solidFill>
          <a:schemeClr val="phClr"/>
        </a:solidFill>
        <a:solidFill>
          <a:schemeClr val="phClr">
            <a:satMod val="150000"/>
          </a:schemeClr>
        </a:solidFill>
      </a:fillStyleLst>
      <a:lnStyleLst>
        <a:ln w="190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101600" dist="63500" dir="4200000" algn="br" rotWithShape="0">
              <a:srgbClr val="000000">
                <a:alpha val="50000"/>
              </a:srgbClr>
            </a:outerShdw>
          </a:effectLst>
        </a:effectStyle>
        <a:effectStyle>
          <a:effectLst>
            <a:glow rad="101600">
              <a:schemeClr val="lt1"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soft" dir="r">
              <a:rot lat="0" lon="0" rev="5400000"/>
            </a:lightRig>
          </a:scene3d>
          <a:sp3d prstMaterial="softmetal">
            <a:bevelT w="31750" h="63500"/>
          </a:sp3d>
        </a:effectStyle>
      </a:effectStyleLst>
      <a:bgFillStyleLst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10000"/>
                <a:satMod val="250000"/>
              </a:schemeClr>
              <a:schemeClr val="phClr">
                <a:tint val="70000"/>
                <a:alpha val="80000"/>
                <a:sat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80000"/>
                <a:shade val="10000"/>
                <a:satMod val="250000"/>
              </a:schemeClr>
              <a:schemeClr val="phClr">
                <a:tint val="70000"/>
                <a:alpha val="80000"/>
                <a:sat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3">
            <a:duotone>
              <a:schemeClr val="phClr">
                <a:tint val="80000"/>
                <a:shade val="10000"/>
                <a:satMod val="250000"/>
              </a:schemeClr>
              <a:schemeClr val="phClr">
                <a:tint val="70000"/>
                <a:alpha val="80000"/>
                <a:satMod val="2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Focus.thmx</Template>
  <TotalTime>3</TotalTime>
  <Words>372</Words>
  <Application>Microsoft Macintosh PowerPoint</Application>
  <PresentationFormat>On-screen Show (4:3)</PresentationFormat>
  <Paragraphs>65</Paragraphs>
  <Slides>15</Slides>
  <Notes>14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Focus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</vt:vector>
  </TitlesOfParts>
  <Company>Korea International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MacAdmin Kis</dc:creator>
  <cp:lastModifiedBy>MacAdmin Kis</cp:lastModifiedBy>
  <cp:revision>1</cp:revision>
  <dcterms:created xsi:type="dcterms:W3CDTF">2008-09-22T12:02:20Z</dcterms:created>
  <dcterms:modified xsi:type="dcterms:W3CDTF">2008-09-22T12:05:35Z</dcterms:modified>
</cp:coreProperties>
</file>